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64" r:id="rId3"/>
    <p:sldId id="259" r:id="rId4"/>
    <p:sldId id="261" r:id="rId5"/>
    <p:sldId id="260" r:id="rId6"/>
    <p:sldId id="265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49248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233250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89840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4497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47314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76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3843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6030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47740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93857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89384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17402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9927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1190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14668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0276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7576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5501597-D205-42C2-9CF4-9FD2BDB9FE91}" type="datetimeFigureOut">
              <a:rPr lang="en-IN" smtClean="0"/>
              <a:pPr/>
              <a:t>02-07-2018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B421A9-7C87-41E0-BD59-1F0FA53009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757057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ssa.co.in/" TargetMode="External"/><Relationship Id="rId2" Type="http://schemas.openxmlformats.org/officeDocument/2006/relationships/hyperlink" Target="mailto:cissaindi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6071" y="2285910"/>
            <a:ext cx="7428322" cy="1515533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Acceleration of sustainable organic farming in Thiruvananthapuram through establishment of organic input units and farmer participatory approach    </a:t>
            </a:r>
            <a:r>
              <a:rPr lang="en-IN" sz="2800" dirty="0"/>
              <a:t/>
            </a:r>
            <a:br>
              <a:rPr lang="en-IN" sz="2800" dirty="0"/>
            </a:br>
            <a:endParaRPr lang="en-IN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Centre for Innovation in Science and Social Action (CISSA)</a:t>
            </a:r>
            <a:b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T.C. 15/510, USRA -55, </a:t>
            </a:r>
            <a:r>
              <a:rPr lang="en-IN" sz="29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Udarasiromani</a:t>
            </a:r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Road, </a:t>
            </a:r>
            <a:b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r>
              <a:rPr lang="en-IN" sz="29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Vellayambalam</a:t>
            </a:r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, Thiruvananthapuram - 695010, Kerala, India</a:t>
            </a:r>
          </a:p>
          <a:p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Email: </a:t>
            </a:r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/>
              </a:rPr>
              <a:t>cissaindia@gmail.com</a:t>
            </a:r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, </a:t>
            </a:r>
            <a:r>
              <a:rPr lang="en-IN" sz="29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3"/>
              </a:rPr>
              <a:t>www.cissa.co.in</a:t>
            </a:r>
            <a:endParaRPr lang="en-IN" sz="29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endParaRPr lang="en-IN" sz="2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638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533" y="0"/>
            <a:ext cx="10515600" cy="558800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>
                <a:solidFill>
                  <a:schemeClr val="tx1"/>
                </a:solidFill>
              </a:rPr>
              <a:t>Original objectives of the project vis-à-vis </a:t>
            </a:r>
            <a:r>
              <a:rPr lang="fr-FR" sz="3200" b="1" dirty="0" err="1">
                <a:solidFill>
                  <a:schemeClr val="tx1"/>
                </a:solidFill>
              </a:rPr>
              <a:t>Achievements</a:t>
            </a:r>
            <a:endParaRPr lang="en-IN" sz="32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13072758"/>
              </p:ext>
            </p:extLst>
          </p:nvPr>
        </p:nvGraphicFramePr>
        <p:xfrm>
          <a:off x="103695" y="558799"/>
          <a:ext cx="11930990" cy="595128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5965495"/>
                <a:gridCol w="5965495"/>
              </a:tblGrid>
              <a:tr h="380879"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Original objectives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Achievements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2824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Establish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organic input units in villages where farmers can get proper advice and good quality </a:t>
                      </a:r>
                      <a:r>
                        <a:rPr lang="en-IN" sz="1800" b="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biopesticides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organic manures at fair price to promote organic farming in banana, </a:t>
                      </a:r>
                      <a:r>
                        <a:rPr lang="en-IN" sz="1800" b="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tubercrops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N" sz="1800" b="1" baseline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vegetables</a:t>
                      </a:r>
                      <a:endParaRPr lang="en-IN" sz="1800" b="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Established 25 input centres. However, out of the 25 centres initially included 9 centres backed out due to financial and other reasons. Subsequently 9 new centres were organised. Now they are in operation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603059">
                <a:tc>
                  <a:txBody>
                    <a:bodyPr/>
                    <a:lstStyle/>
                    <a:p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Initiate a people’s campaign and organise SHGs in villages to attain sustainable and healthy agriculture at the grass roots level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Conducted</a:t>
                      </a:r>
                      <a:r>
                        <a:rPr lang="en-IN" sz="18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Farmers Meet in every panchayat and </a:t>
                      </a:r>
                      <a:r>
                        <a:rPr lang="en-IN" sz="1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Established 25 SHG groups attached to input centres</a:t>
                      </a:r>
                      <a:endParaRPr lang="en-IN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1432392">
                <a:tc>
                  <a:txBody>
                    <a:bodyPr/>
                    <a:lstStyle/>
                    <a:p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Identify organic pesticides suitable to different farming situations and popularise them among the farmers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Nanma,Menma</a:t>
                      </a:r>
                      <a:r>
                        <a:rPr lang="en-IN" sz="1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Shreya- </a:t>
                      </a:r>
                      <a:r>
                        <a:rPr lang="en-IN" sz="1800" b="1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biopesticides</a:t>
                      </a:r>
                      <a:r>
                        <a:rPr lang="en-IN" sz="1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developed by ICAR</a:t>
                      </a:r>
                      <a:r>
                        <a:rPr lang="en-IN" sz="18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CTCRI- were popularised among the banana farmers of the District. Similarly Trichoderma,Pseudomonas,PGPR1 and 2, </a:t>
                      </a:r>
                      <a:r>
                        <a:rPr lang="en-IN" sz="1800" b="1" baseline="0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Beuveria</a:t>
                      </a:r>
                      <a:r>
                        <a:rPr lang="en-IN" sz="18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IN" sz="1800" b="1" baseline="0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Lecanicillium</a:t>
                      </a:r>
                      <a:r>
                        <a:rPr lang="en-IN" sz="18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IN" sz="1800" b="1" baseline="0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Verticillium</a:t>
                      </a:r>
                      <a:r>
                        <a:rPr lang="en-IN" sz="18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IN" sz="1800" b="1" baseline="0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Metarrhizium</a:t>
                      </a:r>
                      <a:r>
                        <a:rPr lang="en-IN" sz="18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many other organic formulations from </a:t>
                      </a:r>
                      <a:r>
                        <a:rPr lang="en-IN" sz="1800" b="1" baseline="0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Vriksha</a:t>
                      </a:r>
                      <a:r>
                        <a:rPr lang="en-IN" sz="1800" b="1" baseline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ayurveda were popularised</a:t>
                      </a:r>
                      <a:endParaRPr lang="en-IN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946074">
                <a:tc>
                  <a:txBody>
                    <a:bodyPr/>
                    <a:lstStyle/>
                    <a:p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Organise trainings for  resource persons, SHGs and farmers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Four different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categories of trainings were conducted</a:t>
                      </a:r>
                    </a:p>
                    <a:p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Master trainers (2);  Input centre leaders(1);</a:t>
                      </a:r>
                    </a:p>
                    <a:p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Input centre organisers (25); Farmers (50)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666539">
                <a:tc>
                  <a:txBody>
                    <a:bodyPr/>
                    <a:lstStyle/>
                    <a:p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Conduct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farmers meet/</a:t>
                      </a:r>
                      <a:r>
                        <a:rPr lang="en-IN" sz="1800" b="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/harvest festival to popularise the movement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Two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Farmer </a:t>
                      </a:r>
                      <a:r>
                        <a:rPr lang="en-IN" sz="1800" b="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melas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/meet were conducted at </a:t>
                      </a:r>
                      <a:r>
                        <a:rPr lang="en-IN" sz="1800" b="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Nanniyode</a:t>
                      </a:r>
                      <a:r>
                        <a:rPr lang="en-IN" sz="18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IN" sz="1800" b="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Balaramapuram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996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753" y="1147059"/>
            <a:ext cx="10515600" cy="1011679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 </a:t>
            </a:r>
            <a:r>
              <a:rPr lang="en-IN" b="1" dirty="0">
                <a:solidFill>
                  <a:srgbClr val="7030A0"/>
                </a:solidFill>
              </a:rPr>
              <a:t>Methodology adopted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1394" y="2500371"/>
            <a:ext cx="9919942" cy="3318936"/>
          </a:xfrm>
        </p:spPr>
        <p:txBody>
          <a:bodyPr>
            <a:normAutofit fontScale="77500" lnSpcReduction="20000"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Selection of 25 panchayats for project implementation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Selection and training of 25 master trainers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Formation of 25 self help groups and training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Selection of entrepreneur  from each SHG to establish input </a:t>
            </a:r>
            <a:r>
              <a:rPr lang="en-US" sz="2800" b="1" dirty="0" err="1" smtClean="0">
                <a:solidFill>
                  <a:schemeClr val="tx1"/>
                </a:solidFill>
              </a:rPr>
              <a:t>centre</a:t>
            </a: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Establishing input </a:t>
            </a:r>
            <a:r>
              <a:rPr lang="en-US" sz="2800" b="1" dirty="0" err="1" smtClean="0">
                <a:solidFill>
                  <a:schemeClr val="tx1"/>
                </a:solidFill>
              </a:rPr>
              <a:t>centres</a:t>
            </a: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Starting a central facilitation </a:t>
            </a:r>
            <a:r>
              <a:rPr lang="en-US" sz="2800" b="1" dirty="0" err="1" smtClean="0">
                <a:solidFill>
                  <a:schemeClr val="tx1"/>
                </a:solidFill>
              </a:rPr>
              <a:t>centre</a:t>
            </a:r>
            <a:r>
              <a:rPr lang="en-US" sz="2800" b="1" dirty="0" smtClean="0">
                <a:solidFill>
                  <a:schemeClr val="tx1"/>
                </a:solidFill>
              </a:rPr>
              <a:t> for mobilizing and distribution of inputs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Regular monitoring and farmer training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22400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161" y="415312"/>
            <a:ext cx="9708515" cy="795460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solidFill>
                  <a:srgbClr val="7030A0"/>
                </a:solidFill>
              </a:rPr>
              <a:t>Self Help Groups organised</a:t>
            </a:r>
            <a:endParaRPr lang="en-IN" sz="3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620375" cy="5394325"/>
          </a:xfrm>
        </p:spPr>
        <p:txBody>
          <a:bodyPr/>
          <a:lstStyle/>
          <a:p>
            <a:pPr lvl="7"/>
            <a:endParaRPr lang="en-US" dirty="0"/>
          </a:p>
          <a:p>
            <a:pPr lvl="7"/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66861651"/>
              </p:ext>
            </p:extLst>
          </p:nvPr>
        </p:nvGraphicFramePr>
        <p:xfrm>
          <a:off x="838199" y="1658452"/>
          <a:ext cx="4544680" cy="4499299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652814"/>
                <a:gridCol w="1544828"/>
                <a:gridCol w="751020"/>
                <a:gridCol w="1596018"/>
              </a:tblGrid>
              <a:tr h="573475"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Sl.</a:t>
                      </a:r>
                    </a:p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No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Panchayat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Sl.</a:t>
                      </a:r>
                    </a:p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No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Panchayat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Karakulam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14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Vellanad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Perumkatavila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15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Chirayankizhu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3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Pulimath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16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Kizhuvalam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4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Aruvikara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17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effectLst/>
                        </a:rPr>
                        <a:t>Parassala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5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Tholikode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18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Venganoor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6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Ulloor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19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Kilimanoor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7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Vakkam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20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Kadakkavur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8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Kalliyoor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21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Karavaram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9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Kollayil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22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Vithura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8618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10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effectLst/>
                        </a:rPr>
                        <a:t>Kollankavu</a:t>
                      </a:r>
                      <a:endParaRPr lang="en-IN" sz="1600" b="1" dirty="0">
                        <a:effectLst/>
                      </a:endParaRPr>
                    </a:p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(</a:t>
                      </a:r>
                      <a:r>
                        <a:rPr lang="en-IN" sz="1600" b="1" dirty="0" err="1" smtClean="0">
                          <a:effectLst/>
                        </a:rPr>
                        <a:t>Nedumangad</a:t>
                      </a:r>
                      <a:r>
                        <a:rPr lang="en-IN" sz="1600" b="1" dirty="0">
                          <a:effectLst/>
                        </a:rPr>
                        <a:t>)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23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Manikkal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11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Pallichal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24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Varkala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12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Nemom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25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Malayankeezhu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367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13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Balaramapuram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 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 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148519" y="2491423"/>
            <a:ext cx="2343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4981950"/>
              </p:ext>
            </p:extLst>
          </p:nvPr>
        </p:nvGraphicFramePr>
        <p:xfrm>
          <a:off x="6046418" y="1407902"/>
          <a:ext cx="5412156" cy="4756449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501752"/>
                <a:gridCol w="2566333"/>
                <a:gridCol w="560439"/>
                <a:gridCol w="1783632"/>
              </a:tblGrid>
              <a:tr h="458704"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Sl. </a:t>
                      </a:r>
                      <a:endParaRPr lang="en-IN" sz="1600" b="1" dirty="0" smtClean="0">
                        <a:effectLst/>
                      </a:endParaRPr>
                    </a:p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No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Panchayat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Sl</a:t>
                      </a:r>
                      <a:r>
                        <a:rPr lang="en-IN" sz="1600" b="1" dirty="0" smtClean="0">
                          <a:effectLst/>
                        </a:rPr>
                        <a:t>.</a:t>
                      </a:r>
                    </a:p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smtClean="0">
                          <a:effectLst/>
                        </a:rPr>
                        <a:t>No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Panchayat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Karakulam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14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Vellanad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Perumkatavila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15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Kottukal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3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Pulimath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16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Kizhuvalam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4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effectLst/>
                        </a:rPr>
                        <a:t>Aruvikara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17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effectLst/>
                        </a:rPr>
                        <a:t>Parassala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5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Tholikode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18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Kunnathukal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6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Ulloor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19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Perumpazhuthur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7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Vakkam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20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Maranellur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8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Kalliyoor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21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Nedinjal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9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Kollayil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22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Sangamythri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3553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10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Kollankavu (Nedumangad)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23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Kattakkada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11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Pallichal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24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Panavila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12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Nandiyode</a:t>
                      </a:r>
                      <a:endParaRPr lang="en-IN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25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Malayankeezhu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672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13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 err="1">
                          <a:effectLst/>
                        </a:rPr>
                        <a:t>Balaramapuram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</a:rPr>
                        <a:t> </a:t>
                      </a:r>
                      <a:endParaRPr lang="en-IN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</a:rPr>
                        <a:t> </a:t>
                      </a:r>
                      <a:endParaRPr lang="en-IN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430650" y="1161569"/>
            <a:ext cx="31853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Original List of Input centres</a:t>
            </a:r>
            <a:endParaRPr lang="en-IN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53920" y="1033427"/>
            <a:ext cx="3170676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Revised List of Input centres</a:t>
            </a:r>
            <a:endParaRPr lang="en-IN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645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7415" y="1670390"/>
            <a:ext cx="9601196" cy="1303867"/>
          </a:xfrm>
        </p:spPr>
        <p:txBody>
          <a:bodyPr>
            <a:normAutofit fontScale="90000"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en-IN" b="1" dirty="0">
                <a:solidFill>
                  <a:srgbClr val="7030A0"/>
                </a:solidFill>
                <a:latin typeface="Calibri" panose="020F0502020204030204"/>
                <a:ea typeface="+mn-ea"/>
                <a:cs typeface="+mn-cs"/>
              </a:rPr>
              <a:t>Beneficiaries</a:t>
            </a:r>
            <a:r>
              <a:rPr lang="en-IN" sz="2800" dirty="0">
                <a:solidFill>
                  <a:srgbClr val="7030A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IN" sz="2800" dirty="0">
                <a:solidFill>
                  <a:srgbClr val="7030A0"/>
                </a:solidFill>
                <a:latin typeface="Calibri" panose="020F0502020204030204"/>
                <a:ea typeface="+mn-ea"/>
                <a:cs typeface="+mn-cs"/>
              </a:rPr>
            </a:b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737" y="2429113"/>
            <a:ext cx="9601196" cy="33189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Total number of Panchayats 			25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Total number of input centres			25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SC Population						7500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 Population						3200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Farmers							50,000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Women							27,500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Number of SHG groups			 	25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Total members  in 25 SHGs			786</a:t>
            </a:r>
          </a:p>
          <a:p>
            <a:r>
              <a:rPr lang="en-IN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Jobs created (Direct)					25 (@ one per input centre)</a:t>
            </a:r>
          </a:p>
        </p:txBody>
      </p:sp>
    </p:spTree>
    <p:extLst>
      <p:ext uri="{BB962C8B-B14F-4D97-AF65-F5344CB8AC3E}">
        <p14:creationId xmlns="" xmlns:p14="http://schemas.microsoft.com/office/powerpoint/2010/main" val="254013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697" y="876402"/>
            <a:ext cx="10043474" cy="568129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7030A0"/>
                </a:solidFill>
              </a:rPr>
              <a:t>Outcome/Benefits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755" y="1713011"/>
            <a:ext cx="10717160" cy="435133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Popularised organic farming(especially vegetables and banana). This project covers 30 % of the Panchayats in Trivandrum(25/73)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Made organic inputs readily available to farmers ( Even though Kerala is turning to organic farmers are finding it difficult to get good organic products-available only in City/Towns)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 quality products are made available from a central pool ( All the products distributed through the input centres are sourced from Government of reputed institutions) and produced locally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Popularised and made available seeds, bio pesticides, growth promoters, agro machineries, developed by KAU/ICAR CTCRI.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Popularised </a:t>
            </a:r>
            <a:r>
              <a:rPr lang="en-IN" sz="18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Vriksh</a:t>
            </a: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ayurveda products (</a:t>
            </a:r>
            <a:r>
              <a:rPr lang="en-IN" sz="18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Kunapajala</a:t>
            </a: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N" sz="18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Beejamrutham,Panjagavyam,etc</a:t>
            </a: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and </a:t>
            </a:r>
            <a:r>
              <a:rPr lang="en-IN" sz="18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Azolla</a:t>
            </a: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cultivation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addition of cow based products ( enriched </a:t>
            </a:r>
            <a:r>
              <a:rPr lang="en-IN" sz="18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cowdung</a:t>
            </a: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cow urine –now being sold @ </a:t>
            </a:r>
            <a:r>
              <a:rPr lang="en-IN" sz="18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Rs</a:t>
            </a: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30/L)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Helped in changing land use pattern in villages – (terrace garden, Hydroponics, Aquaponics)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Served as a procuring centre for agricultural produce 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Regular trainings helped in smooth change from chemical to organic farming</a:t>
            </a:r>
          </a:p>
          <a:p>
            <a:endParaRPr lang="en-IN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88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46" y="499621"/>
            <a:ext cx="10254029" cy="490193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/>
            </a:r>
            <a:br>
              <a:rPr lang="en-IN" dirty="0" smtClean="0"/>
            </a:br>
            <a:r>
              <a:rPr lang="en-IN" sz="4000" b="1" dirty="0" smtClean="0">
                <a:solidFill>
                  <a:srgbClr val="7030A0"/>
                </a:solidFill>
              </a:rPr>
              <a:t>Financial Benefits for the Entrepreneurs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062" y="91636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IN" sz="2200" b="1" dirty="0" smtClean="0"/>
              <a:t>Based on the  financial benefits input centres can be grouped in to four categories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5530092"/>
              </p:ext>
            </p:extLst>
          </p:nvPr>
        </p:nvGraphicFramePr>
        <p:xfrm>
          <a:off x="633046" y="1291473"/>
          <a:ext cx="10980777" cy="52884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44612"/>
                <a:gridCol w="909422"/>
                <a:gridCol w="3970629"/>
                <a:gridCol w="4156114"/>
              </a:tblGrid>
              <a:tr h="957730">
                <a:tc>
                  <a:txBody>
                    <a:bodyPr/>
                    <a:lstStyle/>
                    <a:p>
                      <a:r>
                        <a:rPr lang="en-IN" sz="1800" b="1" dirty="0" err="1" smtClean="0"/>
                        <a:t>Catergory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No. of input centres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Name of input centres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Remarks</a:t>
                      </a:r>
                      <a:endParaRPr lang="en-IN" sz="1800" b="1" dirty="0"/>
                    </a:p>
                  </a:txBody>
                  <a:tcPr/>
                </a:tc>
              </a:tr>
              <a:tr h="1223895"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1. Those receiving more than 10,000 per month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9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err="1" smtClean="0"/>
                        <a:t>Pulimath,Ulloor,Kalliyoor</a:t>
                      </a:r>
                      <a:r>
                        <a:rPr lang="en-IN" sz="1800" b="1" dirty="0" smtClean="0"/>
                        <a:t>, </a:t>
                      </a:r>
                      <a:r>
                        <a:rPr lang="en-IN" sz="1800" b="1" dirty="0" err="1" smtClean="0"/>
                        <a:t>Nedumangad</a:t>
                      </a:r>
                      <a:r>
                        <a:rPr lang="en-IN" sz="1800" b="1" dirty="0" smtClean="0"/>
                        <a:t> (</a:t>
                      </a:r>
                      <a:r>
                        <a:rPr lang="en-IN" sz="1800" b="1" dirty="0" err="1" smtClean="0"/>
                        <a:t>Kollankavu</a:t>
                      </a:r>
                      <a:r>
                        <a:rPr lang="en-IN" sz="1800" b="1" dirty="0" smtClean="0"/>
                        <a:t>), </a:t>
                      </a:r>
                      <a:r>
                        <a:rPr lang="en-IN" sz="1800" b="1" dirty="0" err="1" smtClean="0"/>
                        <a:t>Balaramapuram</a:t>
                      </a:r>
                      <a:r>
                        <a:rPr lang="en-IN" sz="1800" b="1" dirty="0" smtClean="0"/>
                        <a:t>,</a:t>
                      </a:r>
                      <a:r>
                        <a:rPr lang="en-IN" sz="1800" b="1" baseline="0" dirty="0" smtClean="0"/>
                        <a:t> </a:t>
                      </a:r>
                      <a:r>
                        <a:rPr lang="en-IN" sz="1800" b="1" baseline="0" dirty="0" err="1" smtClean="0"/>
                        <a:t>Sangamythri</a:t>
                      </a:r>
                      <a:r>
                        <a:rPr lang="en-IN" sz="1800" b="1" baseline="0" dirty="0" smtClean="0"/>
                        <a:t>, </a:t>
                      </a:r>
                      <a:r>
                        <a:rPr lang="en-IN" sz="1800" b="1" baseline="0" dirty="0" err="1" smtClean="0"/>
                        <a:t>Naniyode</a:t>
                      </a:r>
                      <a:r>
                        <a:rPr lang="en-IN" sz="1800" b="1" baseline="0" dirty="0" smtClean="0"/>
                        <a:t>, </a:t>
                      </a:r>
                      <a:r>
                        <a:rPr lang="en-IN" sz="1800" b="1" baseline="0" dirty="0" err="1" smtClean="0"/>
                        <a:t>Vellanad</a:t>
                      </a:r>
                      <a:r>
                        <a:rPr lang="en-IN" sz="1800" b="1" baseline="0" dirty="0" smtClean="0"/>
                        <a:t>, </a:t>
                      </a:r>
                      <a:r>
                        <a:rPr lang="en-IN" sz="1800" b="1" baseline="0" dirty="0" err="1" smtClean="0"/>
                        <a:t>Karakulam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These centres are located in a strategic location and they have direct link with the </a:t>
                      </a:r>
                      <a:r>
                        <a:rPr lang="en-IN" sz="1800" b="1" dirty="0" err="1" smtClean="0"/>
                        <a:t>Krishi</a:t>
                      </a:r>
                      <a:r>
                        <a:rPr lang="en-IN" sz="1800" b="1" dirty="0" smtClean="0"/>
                        <a:t> </a:t>
                      </a:r>
                      <a:r>
                        <a:rPr lang="en-IN" sz="1800" b="1" dirty="0" err="1" smtClean="0"/>
                        <a:t>bhavans</a:t>
                      </a:r>
                      <a:r>
                        <a:rPr lang="en-IN" sz="1800" b="1" baseline="0" dirty="0" smtClean="0"/>
                        <a:t> and also have previous experience </a:t>
                      </a:r>
                      <a:endParaRPr lang="en-IN" sz="1800" b="1" dirty="0"/>
                    </a:p>
                  </a:txBody>
                  <a:tcPr/>
                </a:tc>
              </a:tr>
              <a:tr h="1506333"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2.Those receiving between 5000-10,000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9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err="1" smtClean="0"/>
                        <a:t>Tholicode</a:t>
                      </a:r>
                      <a:r>
                        <a:rPr lang="en-IN" sz="1800" b="1" dirty="0" smtClean="0"/>
                        <a:t>, </a:t>
                      </a:r>
                      <a:r>
                        <a:rPr lang="en-IN" sz="1800" b="1" dirty="0" err="1" smtClean="0"/>
                        <a:t>Aruvikkara</a:t>
                      </a:r>
                      <a:r>
                        <a:rPr lang="en-IN" sz="1800" b="1" dirty="0" smtClean="0"/>
                        <a:t>, </a:t>
                      </a:r>
                      <a:r>
                        <a:rPr lang="en-IN" sz="1800" b="1" dirty="0" err="1" smtClean="0"/>
                        <a:t>Vakkam</a:t>
                      </a:r>
                      <a:r>
                        <a:rPr lang="en-IN" sz="1800" b="1" dirty="0" smtClean="0"/>
                        <a:t>, </a:t>
                      </a:r>
                      <a:r>
                        <a:rPr lang="en-IN" sz="1800" b="1" dirty="0" err="1" smtClean="0"/>
                        <a:t>Dhanuvachapuram,Anad</a:t>
                      </a:r>
                      <a:r>
                        <a:rPr lang="en-IN" sz="1800" b="1" dirty="0" smtClean="0"/>
                        <a:t>, </a:t>
                      </a:r>
                      <a:r>
                        <a:rPr lang="en-IN" sz="1800" b="1" dirty="0" err="1" smtClean="0"/>
                        <a:t>Parassala</a:t>
                      </a:r>
                      <a:r>
                        <a:rPr lang="en-IN" sz="1800" b="1" dirty="0" smtClean="0"/>
                        <a:t>,</a:t>
                      </a:r>
                    </a:p>
                    <a:p>
                      <a:r>
                        <a:rPr lang="en-IN" sz="1800" b="1" dirty="0" err="1" smtClean="0"/>
                        <a:t>Malayankeezhu</a:t>
                      </a:r>
                      <a:r>
                        <a:rPr lang="en-IN" sz="1800" b="1" dirty="0" smtClean="0"/>
                        <a:t>, </a:t>
                      </a:r>
                      <a:r>
                        <a:rPr lang="en-IN" sz="1800" b="1" dirty="0" err="1" smtClean="0"/>
                        <a:t>Panavila</a:t>
                      </a:r>
                      <a:r>
                        <a:rPr lang="en-IN" sz="1800" b="1" dirty="0" smtClean="0"/>
                        <a:t>, </a:t>
                      </a:r>
                      <a:r>
                        <a:rPr lang="en-IN" sz="1800" b="1" dirty="0" err="1" smtClean="0"/>
                        <a:t>Perumkadavila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They have experience in dealing with organic products but their sales outlets are not located where farmers have easy access. They have good relation with </a:t>
                      </a:r>
                      <a:r>
                        <a:rPr lang="en-IN" sz="1800" b="1" dirty="0" err="1" smtClean="0"/>
                        <a:t>Krishibhavan</a:t>
                      </a:r>
                      <a:endParaRPr lang="en-IN" sz="1800" b="1" dirty="0"/>
                    </a:p>
                  </a:txBody>
                  <a:tcPr/>
                </a:tc>
              </a:tr>
              <a:tr h="941458"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3.Between 1000 -5000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4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/>
                        <a:t>Kattakkada</a:t>
                      </a:r>
                      <a:r>
                        <a:rPr lang="en-US" sz="1800" b="1" dirty="0" smtClean="0"/>
                        <a:t>, </a:t>
                      </a:r>
                      <a:r>
                        <a:rPr lang="en-IN" sz="1800" b="1" dirty="0" err="1" smtClean="0">
                          <a:effectLst/>
                        </a:rPr>
                        <a:t>Nedinjal</a:t>
                      </a:r>
                      <a:r>
                        <a:rPr lang="en-US" sz="1800" b="1" dirty="0" smtClean="0"/>
                        <a:t>, </a:t>
                      </a:r>
                      <a:r>
                        <a:rPr lang="en-US" sz="1800" b="1" dirty="0" err="1" smtClean="0"/>
                        <a:t>Maranelloor</a:t>
                      </a:r>
                      <a:r>
                        <a:rPr lang="en-US" sz="1800" b="1" dirty="0" smtClean="0"/>
                        <a:t>, </a:t>
                      </a:r>
                      <a:r>
                        <a:rPr lang="en-US" sz="1800" b="1" dirty="0" err="1" smtClean="0"/>
                        <a:t>Perumpazhuthur</a:t>
                      </a:r>
                      <a:endParaRPr lang="en-IN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Requires hand holding. Possibility for improvement</a:t>
                      </a:r>
                      <a:r>
                        <a:rPr lang="en-US" sz="1800" b="1" baseline="0" dirty="0" smtClean="0"/>
                        <a:t> as they have good marketing outlet</a:t>
                      </a:r>
                      <a:endParaRPr lang="en-IN" sz="1800" b="1" dirty="0"/>
                    </a:p>
                  </a:txBody>
                  <a:tcPr/>
                </a:tc>
              </a:tr>
              <a:tr h="659020"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4. Below 1000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1" dirty="0" smtClean="0"/>
                        <a:t>4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Padappinthottam</a:t>
                      </a:r>
                      <a:r>
                        <a:rPr lang="en-US" sz="1800" b="1" dirty="0" smtClean="0"/>
                        <a:t>, </a:t>
                      </a:r>
                      <a:r>
                        <a:rPr lang="en-US" sz="1800" b="1" dirty="0" err="1" smtClean="0"/>
                        <a:t>Kottukal</a:t>
                      </a:r>
                      <a:r>
                        <a:rPr lang="en-US" sz="1800" b="1" dirty="0" smtClean="0"/>
                        <a:t>, </a:t>
                      </a:r>
                      <a:r>
                        <a:rPr lang="en-US" sz="1800" b="1" dirty="0" err="1" smtClean="0"/>
                        <a:t>Pallichal</a:t>
                      </a:r>
                      <a:endParaRPr lang="en-IN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Transactions</a:t>
                      </a:r>
                      <a:r>
                        <a:rPr lang="en-US" sz="1800" b="1" baseline="0" dirty="0" smtClean="0"/>
                        <a:t> just initiated</a:t>
                      </a:r>
                      <a:endParaRPr lang="en-IN" sz="1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7287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1026</TotalTime>
  <Words>764</Words>
  <Application>Microsoft Office PowerPoint</Application>
  <PresentationFormat>Custom</PresentationFormat>
  <Paragraphs>198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Organic</vt:lpstr>
      <vt:lpstr>Acceleration of sustainable organic farming in Thiruvananthapuram through establishment of organic input units and farmer participatory approach     </vt:lpstr>
      <vt:lpstr>Original objectives of the project vis-à-vis Achievements</vt:lpstr>
      <vt:lpstr> Methodology adopted </vt:lpstr>
      <vt:lpstr>Self Help Groups organised</vt:lpstr>
      <vt:lpstr>Beneficiaries </vt:lpstr>
      <vt:lpstr>Outcome/Benefits</vt:lpstr>
      <vt:lpstr> Financial Benefits for the Entrepreneurs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CK Peethambaran</dc:creator>
  <cp:lastModifiedBy>KP</cp:lastModifiedBy>
  <cp:revision>69</cp:revision>
  <dcterms:created xsi:type="dcterms:W3CDTF">2017-12-01T09:29:38Z</dcterms:created>
  <dcterms:modified xsi:type="dcterms:W3CDTF">2018-07-02T06:30:01Z</dcterms:modified>
</cp:coreProperties>
</file>